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67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pPr/>
              <a:t>15.05.2022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50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pPr/>
              <a:t>15.05.2022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pPr/>
              <a:t>15.05.2022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9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pPr/>
              <a:t>15.05.2022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pPr/>
              <a:t>15.05.2022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2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pPr/>
              <a:t>15.05.2022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2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pPr/>
              <a:t>15.05.2022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5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pPr/>
              <a:t>15.05.2022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4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pPr/>
              <a:t>15.05.2022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3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pPr/>
              <a:t>15.05.2022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5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882A-C8EA-4088-8CC9-18D263EB3235}" type="datetimeFigureOut">
              <a:rPr lang="en-US" smtClean="0"/>
              <a:pPr/>
              <a:t>15.05.2022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42574-6D74-489D-81AB-F2C17CE5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13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882A-C8EA-4088-8CC9-18D263EB3235}" type="datetimeFigureOut">
              <a:rPr lang="en-US" smtClean="0"/>
              <a:pPr/>
              <a:t>15.05.2022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42574-6D74-489D-81AB-F2C17CE533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5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924800" cy="190817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92D050"/>
                </a:solidFill>
              </a:rPr>
              <a:t>GOOD DEEDS</a:t>
            </a:r>
            <a:br>
              <a:rPr lang="en-US" sz="4000" b="1" dirty="0" smtClean="0">
                <a:solidFill>
                  <a:srgbClr val="92D050"/>
                </a:solidFill>
              </a:rPr>
            </a:br>
            <a:r>
              <a:rPr lang="en-US" sz="4000" b="1" dirty="0" smtClean="0">
                <a:solidFill>
                  <a:srgbClr val="92D050"/>
                </a:solidFill>
              </a:rPr>
              <a:t>DIGITAL ENERGY EFFICENCY DESIGNERS</a:t>
            </a:r>
            <a:br>
              <a:rPr lang="en-US" sz="4000" b="1" dirty="0" smtClean="0">
                <a:solidFill>
                  <a:srgbClr val="92D050"/>
                </a:solidFill>
              </a:rPr>
            </a:br>
            <a:endParaRPr lang="en-US" sz="4000" b="1" dirty="0">
              <a:solidFill>
                <a:srgbClr val="92D050"/>
              </a:soli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219200" y="3810000"/>
            <a:ext cx="6553200" cy="1828800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>
              <a:solidFill>
                <a:srgbClr val="C00000"/>
              </a:solidFill>
              <a:ea typeface="Calibri"/>
              <a:cs typeface="Calibri"/>
              <a:sym typeface="Calibri"/>
            </a:endParaRPr>
          </a:p>
          <a:p>
            <a:r>
              <a:rPr lang="ro-RO" sz="5900" b="1" dirty="0" err="1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Transnational</a:t>
            </a:r>
            <a:r>
              <a:rPr lang="ro-RO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Project </a:t>
            </a:r>
            <a:r>
              <a:rPr lang="ro-RO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Meeting</a:t>
            </a:r>
            <a:r>
              <a:rPr lang="en-US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 </a:t>
            </a:r>
            <a:r>
              <a:rPr lang="ro-RO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T</a:t>
            </a:r>
            <a:r>
              <a:rPr lang="en-US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P</a:t>
            </a:r>
            <a:r>
              <a:rPr lang="ro-RO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M#</a:t>
            </a:r>
            <a:r>
              <a:rPr lang="en-US" sz="5900" b="1" dirty="0" smtClean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3</a:t>
            </a:r>
          </a:p>
          <a:p>
            <a:r>
              <a:rPr lang="en-US" sz="5900" b="1" dirty="0" smtClean="0">
                <a:solidFill>
                  <a:srgbClr val="C00000"/>
                </a:solidFill>
                <a:cs typeface="Calibri"/>
                <a:sym typeface="Calibri"/>
              </a:rPr>
              <a:t>Istanbul, Turkey</a:t>
            </a:r>
          </a:p>
          <a:p>
            <a:r>
              <a:rPr lang="en-US" sz="5900" b="1" dirty="0" smtClean="0">
                <a:solidFill>
                  <a:srgbClr val="C00000"/>
                </a:solidFill>
                <a:cs typeface="Calibri"/>
                <a:sym typeface="Calibri"/>
              </a:rPr>
              <a:t>12 -14.04.2022</a:t>
            </a:r>
            <a:endParaRPr lang="en-US" sz="5900" dirty="0"/>
          </a:p>
        </p:txBody>
      </p:sp>
      <p:pic>
        <p:nvPicPr>
          <p:cNvPr id="5" name="Imagine 4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298704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-20053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6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10013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532" y="2285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8720" y="2286000"/>
            <a:ext cx="79248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b="1" dirty="0" smtClean="0">
                <a:solidFill>
                  <a:srgbClr val="92D050"/>
                </a:solidFill>
              </a:rPr>
              <a:t>Participanți</a:t>
            </a:r>
            <a:endParaRPr lang="ro-RO" b="1" dirty="0" smtClean="0">
              <a:solidFill>
                <a:srgbClr val="92D050"/>
              </a:solidFill>
            </a:endParaRPr>
          </a:p>
          <a:p>
            <a:endParaRPr lang="ro-RO" b="1" dirty="0">
              <a:solidFill>
                <a:srgbClr val="92D050"/>
              </a:solidFill>
            </a:endParaRPr>
          </a:p>
          <a:p>
            <a:r>
              <a:rPr lang="ro-RO" b="1" dirty="0" smtClean="0">
                <a:solidFill>
                  <a:srgbClr val="92D050"/>
                </a:solidFill>
              </a:rPr>
              <a:t> </a:t>
            </a:r>
            <a:endParaRPr lang="en-US" b="1" dirty="0" smtClean="0">
              <a:solidFill>
                <a:srgbClr val="92D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i="1" dirty="0" smtClean="0"/>
              <a:t>Prof. </a:t>
            </a:r>
            <a:r>
              <a:rPr lang="en-US" i="1" dirty="0" smtClean="0"/>
              <a:t>dr. </a:t>
            </a:r>
            <a:r>
              <a:rPr lang="en-US" i="1" dirty="0" err="1" smtClean="0"/>
              <a:t>Florentin</a:t>
            </a:r>
            <a:r>
              <a:rPr lang="en-US" i="1" dirty="0" smtClean="0"/>
              <a:t> </a:t>
            </a:r>
            <a:r>
              <a:rPr lang="en-US" i="1" dirty="0" err="1" smtClean="0"/>
              <a:t>traian</a:t>
            </a:r>
            <a:r>
              <a:rPr lang="en-US" i="1" dirty="0" smtClean="0"/>
              <a:t> CIOBOTARU </a:t>
            </a:r>
            <a:r>
              <a:rPr lang="ro-RO" i="1" dirty="0" smtClean="0"/>
              <a:t>- </a:t>
            </a:r>
            <a:r>
              <a:rPr lang="ro-RO" i="1" dirty="0"/>
              <a:t>Inspector școlar </a:t>
            </a:r>
            <a:r>
              <a:rPr lang="en-US" i="1" dirty="0" smtClean="0"/>
              <a:t>general adjunct</a:t>
            </a:r>
            <a:endParaRPr lang="ro-RO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i="1" dirty="0" smtClean="0"/>
              <a:t>Prof. </a:t>
            </a:r>
            <a:r>
              <a:rPr lang="en-US" i="1" dirty="0" err="1" smtClean="0"/>
              <a:t>Claudiu</a:t>
            </a:r>
            <a:r>
              <a:rPr lang="en-US" i="1" dirty="0" smtClean="0"/>
              <a:t> POPA </a:t>
            </a:r>
            <a:r>
              <a:rPr lang="ro-RO" i="1" dirty="0" smtClean="0"/>
              <a:t>– </a:t>
            </a:r>
            <a:r>
              <a:rPr lang="en-US" i="1" dirty="0" smtClean="0"/>
              <a:t>Inspector </a:t>
            </a:r>
            <a:r>
              <a:rPr lang="ro-RO" i="1" dirty="0" smtClean="0"/>
              <a:t>ș</a:t>
            </a:r>
            <a:r>
              <a:rPr lang="en-US" i="1" dirty="0" err="1" smtClean="0"/>
              <a:t>colar</a:t>
            </a:r>
            <a:r>
              <a:rPr lang="en-US" i="1" dirty="0" smtClean="0"/>
              <a:t> </a:t>
            </a:r>
            <a:r>
              <a:rPr lang="en-US" i="1" dirty="0" err="1" smtClean="0"/>
              <a:t>pentru</a:t>
            </a:r>
            <a:r>
              <a:rPr lang="en-US" i="1" dirty="0" smtClean="0"/>
              <a:t> management </a:t>
            </a:r>
            <a:r>
              <a:rPr lang="en-US" i="1" dirty="0" err="1" smtClean="0"/>
              <a:t>institu</a:t>
            </a:r>
            <a:r>
              <a:rPr lang="ro-RO" i="1" dirty="0" smtClean="0"/>
              <a:t>ț</a:t>
            </a:r>
            <a:r>
              <a:rPr lang="en-US" i="1" dirty="0" err="1" smtClean="0"/>
              <a:t>ional</a:t>
            </a:r>
            <a:endParaRPr lang="ro-RO" i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i="1" dirty="0" smtClean="0"/>
              <a:t>Prof. Emanuela CERCHEZ – Colegiul Național ,,Emil Racoviță” Iași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o-RO" i="1" dirty="0" smtClean="0"/>
              <a:t>Prof. Ines CREȚU – Liceul Teoretic de Informatică ,,Grigore Moisil” Iași</a:t>
            </a:r>
          </a:p>
          <a:p>
            <a:endParaRPr lang="ro-RO" b="1" i="1" dirty="0" smtClean="0">
              <a:solidFill>
                <a:srgbClr val="92D050"/>
              </a:solidFill>
            </a:endParaRPr>
          </a:p>
          <a:p>
            <a:pPr algn="ctr"/>
            <a:r>
              <a:rPr lang="ro-RO" sz="3200" b="1" i="1" dirty="0" smtClean="0">
                <a:solidFill>
                  <a:srgbClr val="92D050"/>
                </a:solidFill>
              </a:rPr>
              <a:t>Vă mulțumim pentru atenție.</a:t>
            </a:r>
            <a:endParaRPr lang="en-US" sz="3200" b="1" i="1" dirty="0">
              <a:solidFill>
                <a:srgbClr val="92D050"/>
              </a:solidFill>
            </a:endParaRP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4465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33400" y="1905000"/>
            <a:ext cx="8153400" cy="4221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o-RO" sz="2400" b="1" dirty="0" smtClean="0">
                <a:solidFill>
                  <a:srgbClr val="92D050"/>
                </a:solidFill>
              </a:rPr>
              <a:t>O</a:t>
            </a:r>
            <a:r>
              <a:rPr lang="en-US" sz="2400" b="1" dirty="0" smtClean="0">
                <a:solidFill>
                  <a:srgbClr val="92D050"/>
                </a:solidFill>
              </a:rPr>
              <a:t>BIECTIVUL GENERAL</a:t>
            </a:r>
            <a:r>
              <a:rPr lang="ro-RO" sz="2400" b="1" dirty="0" smtClean="0">
                <a:solidFill>
                  <a:srgbClr val="92D050"/>
                </a:solidFill>
              </a:rPr>
              <a:t> </a:t>
            </a:r>
            <a:r>
              <a:rPr lang="ro-RO" sz="2400" dirty="0"/>
              <a:t>al proiectului este de a </a:t>
            </a:r>
            <a:r>
              <a:rPr lang="ro-RO" sz="2400" b="1" dirty="0"/>
              <a:t>dezvolta și testa o metodologie și o platformă de învățare pentru profesori și </a:t>
            </a:r>
            <a:r>
              <a:rPr lang="en-US" sz="2400" b="1" dirty="0" err="1" smtClean="0"/>
              <a:t>elevi</a:t>
            </a:r>
            <a:r>
              <a:rPr lang="ro-RO" sz="2400" dirty="0" smtClean="0"/>
              <a:t>, </a:t>
            </a:r>
            <a:r>
              <a:rPr lang="ro-RO" sz="2400" dirty="0"/>
              <a:t>având ca scop promovarea unei strategii de creștere continuă și durabilă a </a:t>
            </a:r>
            <a:r>
              <a:rPr lang="ro-RO" sz="2400" dirty="0" smtClean="0"/>
              <a:t>competențe</a:t>
            </a:r>
            <a:r>
              <a:rPr lang="en-US" sz="2400" dirty="0" err="1" smtClean="0"/>
              <a:t>lor</a:t>
            </a:r>
            <a:r>
              <a:rPr lang="ro-RO" sz="2400" dirty="0" smtClean="0"/>
              <a:t> </a:t>
            </a:r>
            <a:r>
              <a:rPr lang="ro-RO" sz="2400" dirty="0"/>
              <a:t>privind eficiența energetică </a:t>
            </a:r>
            <a:r>
              <a:rPr lang="ro-RO" sz="2400" dirty="0" smtClean="0"/>
              <a:t>digitală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17633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1416" y="2285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3886200"/>
            <a:ext cx="3276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3886200"/>
            <a:ext cx="3657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13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 smtClean="0">
                <a:solidFill>
                  <a:srgbClr val="92D050"/>
                </a:solidFill>
              </a:rPr>
              <a:t>O</a:t>
            </a:r>
            <a:r>
              <a:rPr lang="en-US" sz="2400" b="1" dirty="0" smtClean="0">
                <a:solidFill>
                  <a:srgbClr val="92D050"/>
                </a:solidFill>
              </a:rPr>
              <a:t>BIECTIVELE SPECIFICE</a:t>
            </a:r>
            <a:r>
              <a:rPr lang="ro-RO" dirty="0" smtClean="0">
                <a:solidFill>
                  <a:srgbClr val="92D050"/>
                </a:solidFill>
              </a:rPr>
              <a:t>:</a:t>
            </a:r>
            <a:endParaRPr lang="en-US" dirty="0" smtClean="0">
              <a:solidFill>
                <a:srgbClr val="92D050"/>
              </a:solidFill>
            </a:endParaRPr>
          </a:p>
          <a:p>
            <a:pPr algn="just"/>
            <a:r>
              <a:rPr lang="ro-RO" sz="2400" dirty="0" smtClean="0"/>
              <a:t>Crearea </a:t>
            </a:r>
            <a:r>
              <a:rPr lang="ro-RO" sz="2400" b="1" dirty="0" smtClean="0">
                <a:solidFill>
                  <a:srgbClr val="92D050"/>
                </a:solidFill>
              </a:rPr>
              <a:t>unui sistem de management al cunoștințelor </a:t>
            </a:r>
            <a:r>
              <a:rPr lang="en-US" sz="2400" b="1" dirty="0" smtClean="0">
                <a:solidFill>
                  <a:srgbClr val="92D050"/>
                </a:solidFill>
              </a:rPr>
              <a:t>(Knowledge Management System)</a:t>
            </a:r>
            <a:r>
              <a:rPr lang="ro-RO" sz="2400" dirty="0" smtClean="0"/>
              <a:t>pentru a sprijini formarea continuă privind eficiența energetică digitală de la vârsta școlară.</a:t>
            </a:r>
          </a:p>
          <a:p>
            <a:pPr algn="just"/>
            <a:r>
              <a:rPr lang="ro-RO" sz="2400" dirty="0" smtClean="0"/>
              <a:t>Crearea unui </a:t>
            </a:r>
            <a:r>
              <a:rPr lang="ro-RO" sz="2400" b="1" dirty="0" smtClean="0">
                <a:solidFill>
                  <a:srgbClr val="92D050"/>
                </a:solidFill>
              </a:rPr>
              <a:t>set de instrumente de formare </a:t>
            </a:r>
            <a:r>
              <a:rPr lang="ro-RO" sz="2400" dirty="0" smtClean="0"/>
              <a:t>pentru profesorii VET </a:t>
            </a:r>
            <a:r>
              <a:rPr lang="en-US" sz="2400" dirty="0" err="1" smtClean="0"/>
              <a:t>în</a:t>
            </a:r>
            <a:r>
              <a:rPr lang="en-US" sz="2400" dirty="0" smtClean="0"/>
              <a:t> </a:t>
            </a:r>
            <a:r>
              <a:rPr lang="en-US" sz="2400" dirty="0" err="1" smtClean="0"/>
              <a:t>vederea</a:t>
            </a:r>
            <a:r>
              <a:rPr lang="ro-RO" sz="2400" dirty="0" smtClean="0"/>
              <a:t> formar</a:t>
            </a:r>
            <a:r>
              <a:rPr lang="en-US" sz="2400" dirty="0" err="1" smtClean="0"/>
              <a:t>ării</a:t>
            </a:r>
            <a:r>
              <a:rPr lang="ro-RO" sz="2400" dirty="0" smtClean="0"/>
              <a:t> continu</a:t>
            </a:r>
            <a:r>
              <a:rPr lang="en-US" sz="2400" dirty="0" smtClean="0"/>
              <a:t>e</a:t>
            </a:r>
            <a:r>
              <a:rPr lang="ro-RO" sz="2400" dirty="0" smtClean="0"/>
              <a:t> în domeniul eficienței energetice digitale.</a:t>
            </a:r>
          </a:p>
          <a:p>
            <a:pPr algn="just"/>
            <a:r>
              <a:rPr lang="ro-RO" sz="2400" dirty="0" smtClean="0"/>
              <a:t>Crearea </a:t>
            </a:r>
            <a:r>
              <a:rPr lang="ro-RO" sz="2400" b="1" dirty="0" smtClean="0">
                <a:solidFill>
                  <a:srgbClr val="92D050"/>
                </a:solidFill>
              </a:rPr>
              <a:t>platformei „Online Good DEEDs” </a:t>
            </a:r>
            <a:r>
              <a:rPr lang="en-US" sz="2400" b="1" dirty="0" err="1" smtClean="0">
                <a:solidFill>
                  <a:srgbClr val="92D050"/>
                </a:solidFill>
              </a:rPr>
              <a:t>și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</a:rPr>
              <a:t>utilizarea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</a:rPr>
              <a:t>acesteia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ro-RO" sz="2400" dirty="0" smtClean="0"/>
              <a:t>pentru instruirea legată de eficiența energetică digitală.</a:t>
            </a:r>
            <a:endParaRPr lang="en-US" sz="2400" dirty="0" smtClean="0"/>
          </a:p>
          <a:p>
            <a:pPr algn="just">
              <a:buNone/>
            </a:pPr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25253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7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8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81000" y="2286000"/>
            <a:ext cx="8153400" cy="4221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b="1" dirty="0">
                <a:solidFill>
                  <a:srgbClr val="92D050"/>
                </a:solidFill>
              </a:rPr>
              <a:t>PARTENERI</a:t>
            </a:r>
            <a:endParaRPr lang="en-US" b="1" dirty="0">
              <a:solidFill>
                <a:srgbClr val="92D050"/>
              </a:solidFill>
            </a:endParaRPr>
          </a:p>
          <a:p>
            <a:r>
              <a:rPr lang="en-US" dirty="0" smtClean="0"/>
              <a:t>European Grants International Academy </a:t>
            </a:r>
            <a:r>
              <a:rPr lang="en-US" dirty="0" err="1" smtClean="0"/>
              <a:t>Srl</a:t>
            </a:r>
            <a:r>
              <a:rPr lang="en-US" dirty="0" smtClean="0"/>
              <a:t>, Italy</a:t>
            </a:r>
          </a:p>
          <a:p>
            <a:r>
              <a:rPr lang="en-US" dirty="0" err="1" smtClean="0"/>
              <a:t>Institouto</a:t>
            </a:r>
            <a:r>
              <a:rPr lang="en-US" dirty="0" smtClean="0"/>
              <a:t> </a:t>
            </a:r>
            <a:r>
              <a:rPr lang="en-US" dirty="0" err="1" smtClean="0"/>
              <a:t>Technologias</a:t>
            </a:r>
            <a:r>
              <a:rPr lang="en-US" dirty="0" smtClean="0"/>
              <a:t> </a:t>
            </a:r>
            <a:r>
              <a:rPr lang="en-US" dirty="0" err="1" smtClean="0"/>
              <a:t>Ypologistonkai</a:t>
            </a:r>
            <a:r>
              <a:rPr lang="en-US" dirty="0" smtClean="0"/>
              <a:t> </a:t>
            </a:r>
            <a:r>
              <a:rPr lang="en-US" dirty="0" err="1" smtClean="0"/>
              <a:t>Ekdoseon</a:t>
            </a:r>
            <a:r>
              <a:rPr lang="en-US" dirty="0" smtClean="0"/>
              <a:t> </a:t>
            </a:r>
            <a:r>
              <a:rPr lang="en-US" dirty="0" err="1" smtClean="0"/>
              <a:t>Diofantos</a:t>
            </a:r>
            <a:r>
              <a:rPr lang="en-US" dirty="0" smtClean="0"/>
              <a:t>, Greece</a:t>
            </a:r>
          </a:p>
          <a:p>
            <a:r>
              <a:rPr lang="en-US" dirty="0" err="1" smtClean="0"/>
              <a:t>Associacao</a:t>
            </a:r>
            <a:r>
              <a:rPr lang="en-US" dirty="0" smtClean="0"/>
              <a:t> Portuguesa de </a:t>
            </a:r>
            <a:r>
              <a:rPr lang="en-US" dirty="0" err="1" smtClean="0"/>
              <a:t>Empresasde</a:t>
            </a:r>
            <a:r>
              <a:rPr lang="en-US" dirty="0" smtClean="0"/>
              <a:t> </a:t>
            </a:r>
            <a:r>
              <a:rPr lang="en-US" dirty="0" err="1" smtClean="0"/>
              <a:t>Tecnologias</a:t>
            </a:r>
            <a:r>
              <a:rPr lang="en-US" dirty="0" smtClean="0"/>
              <a:t> </a:t>
            </a:r>
            <a:r>
              <a:rPr lang="en-US" dirty="0" err="1" smtClean="0"/>
              <a:t>Ambientais</a:t>
            </a:r>
            <a:r>
              <a:rPr lang="en-US" dirty="0" smtClean="0"/>
              <a:t>, Portugal</a:t>
            </a:r>
          </a:p>
          <a:p>
            <a:r>
              <a:rPr lang="en-US" dirty="0" err="1" smtClean="0"/>
              <a:t>Valsts</a:t>
            </a:r>
            <a:r>
              <a:rPr lang="en-US" dirty="0" smtClean="0"/>
              <a:t> </a:t>
            </a:r>
            <a:r>
              <a:rPr lang="en-US" dirty="0" err="1" smtClean="0"/>
              <a:t>Izglitibas</a:t>
            </a:r>
            <a:r>
              <a:rPr lang="en-US" dirty="0" smtClean="0"/>
              <a:t> </a:t>
            </a:r>
            <a:r>
              <a:rPr lang="en-US" dirty="0" err="1" smtClean="0"/>
              <a:t>Satura</a:t>
            </a:r>
            <a:r>
              <a:rPr lang="en-US" dirty="0" smtClean="0"/>
              <a:t> </a:t>
            </a:r>
            <a:r>
              <a:rPr lang="en-US" dirty="0" err="1" smtClean="0"/>
              <a:t>Centrs</a:t>
            </a:r>
            <a:r>
              <a:rPr lang="en-US" dirty="0" smtClean="0"/>
              <a:t>, Latvia</a:t>
            </a:r>
          </a:p>
          <a:p>
            <a:r>
              <a:rPr lang="en-US" dirty="0" err="1" smtClean="0"/>
              <a:t>Khadir</a:t>
            </a:r>
            <a:r>
              <a:rPr lang="en-US" dirty="0" smtClean="0"/>
              <a:t> Has </a:t>
            </a:r>
            <a:r>
              <a:rPr lang="en-US" dirty="0" err="1" smtClean="0"/>
              <a:t>Universitesi</a:t>
            </a:r>
            <a:r>
              <a:rPr lang="en-US" dirty="0" smtClean="0"/>
              <a:t>, Turkey</a:t>
            </a:r>
          </a:p>
          <a:p>
            <a:r>
              <a:rPr lang="en-US" dirty="0" err="1" smtClean="0"/>
              <a:t>Inspectoratul</a:t>
            </a:r>
            <a:r>
              <a:rPr lang="en-US" dirty="0" smtClean="0"/>
              <a:t> </a:t>
            </a:r>
            <a:r>
              <a:rPr lang="en-US" dirty="0" err="1" smtClean="0"/>
              <a:t>Școlar</a:t>
            </a:r>
            <a:r>
              <a:rPr lang="ro-RO" dirty="0" smtClean="0"/>
              <a:t> Județean</a:t>
            </a:r>
            <a:r>
              <a:rPr lang="en-US" dirty="0" smtClean="0"/>
              <a:t> </a:t>
            </a:r>
            <a:r>
              <a:rPr lang="en-US" dirty="0" err="1" smtClean="0"/>
              <a:t>Iași</a:t>
            </a:r>
            <a:r>
              <a:rPr lang="en-US" dirty="0" smtClean="0"/>
              <a:t>, Romania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25253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7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98909" y="1828800"/>
            <a:ext cx="8153400" cy="399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 smtClean="0">
                <a:solidFill>
                  <a:srgbClr val="92D050"/>
                </a:solidFill>
              </a:rPr>
              <a:t>Etapele proiectului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I. </a:t>
            </a:r>
            <a:r>
              <a:rPr lang="en-US" sz="2400" b="1" dirty="0" err="1" smtClean="0">
                <a:solidFill>
                  <a:srgbClr val="92D050"/>
                </a:solidFill>
              </a:rPr>
              <a:t>În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ro-RO" sz="2400" b="1" dirty="0" smtClean="0">
                <a:solidFill>
                  <a:srgbClr val="92D050"/>
                </a:solidFill>
              </a:rPr>
              <a:t> anul școlar </a:t>
            </a:r>
            <a:r>
              <a:rPr lang="en-US" sz="2400" b="1" dirty="0" smtClean="0">
                <a:solidFill>
                  <a:srgbClr val="92D050"/>
                </a:solidFill>
              </a:rPr>
              <a:t>2021-2022</a:t>
            </a:r>
            <a:r>
              <a:rPr lang="en-US" sz="2400" b="1" dirty="0">
                <a:solidFill>
                  <a:srgbClr val="92D050"/>
                </a:solidFill>
              </a:rPr>
              <a:t> </a:t>
            </a:r>
            <a:r>
              <a:rPr lang="en-US" sz="2400" b="1" dirty="0" err="1" smtClean="0">
                <a:solidFill>
                  <a:srgbClr val="92D050"/>
                </a:solidFill>
              </a:rPr>
              <a:t>toți</a:t>
            </a:r>
            <a:r>
              <a:rPr lang="en-US" sz="2400" b="1" dirty="0" smtClean="0">
                <a:solidFill>
                  <a:srgbClr val="92D050"/>
                </a:solidFill>
              </a:rPr>
              <a:t> </a:t>
            </a:r>
            <a:r>
              <a:rPr lang="ro-RO" sz="2400" b="1" dirty="0" smtClean="0">
                <a:solidFill>
                  <a:srgbClr val="92D050"/>
                </a:solidFill>
              </a:rPr>
              <a:t>parteneri</a:t>
            </a:r>
            <a:r>
              <a:rPr lang="en-US" sz="2400" b="1" dirty="0" err="1" smtClean="0">
                <a:solidFill>
                  <a:srgbClr val="92D050"/>
                </a:solidFill>
              </a:rPr>
              <a:t>i</a:t>
            </a:r>
            <a:r>
              <a:rPr lang="ro-RO" sz="2400" b="1" dirty="0" smtClean="0">
                <a:solidFill>
                  <a:srgbClr val="92D050"/>
                </a:solidFill>
              </a:rPr>
              <a:t> trebuie: 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r>
              <a:rPr lang="en-US" sz="2400" dirty="0" err="1" smtClean="0"/>
              <a:t>Să</a:t>
            </a:r>
            <a:r>
              <a:rPr lang="en-US" sz="2400" dirty="0" smtClean="0"/>
              <a:t> </a:t>
            </a:r>
            <a:r>
              <a:rPr lang="en-US" sz="2400" dirty="0" err="1" smtClean="0"/>
              <a:t>realizeze</a:t>
            </a:r>
            <a:r>
              <a:rPr lang="ro-RO" sz="2400" dirty="0" smtClean="0"/>
              <a:t> colecția OER</a:t>
            </a:r>
            <a:r>
              <a:rPr lang="en-US" sz="2400" dirty="0" smtClean="0"/>
              <a:t> (Open Educational Resources )-</a:t>
            </a:r>
            <a:r>
              <a:rPr lang="ro-RO" sz="2400" dirty="0" smtClean="0"/>
              <a:t>Resurse educaționale deschise</a:t>
            </a:r>
            <a:endParaRPr lang="en-US" sz="2400" dirty="0" smtClean="0"/>
          </a:p>
          <a:p>
            <a:r>
              <a:rPr lang="en-US" sz="2400" dirty="0" err="1" smtClean="0"/>
              <a:t>Să</a:t>
            </a:r>
            <a:r>
              <a:rPr lang="en-US" sz="2400" dirty="0" smtClean="0"/>
              <a:t> </a:t>
            </a:r>
            <a:r>
              <a:rPr lang="en-US" sz="2400" dirty="0" err="1" smtClean="0"/>
              <a:t>selecteze</a:t>
            </a:r>
            <a:r>
              <a:rPr lang="ro-RO" sz="2400" dirty="0" smtClean="0"/>
              <a:t> și </a:t>
            </a:r>
            <a:r>
              <a:rPr lang="en-US" sz="2400" dirty="0" err="1" smtClean="0"/>
              <a:t>să</a:t>
            </a:r>
            <a:r>
              <a:rPr lang="en-US" sz="2400" dirty="0" smtClean="0"/>
              <a:t> </a:t>
            </a:r>
            <a:r>
              <a:rPr lang="en-US" sz="2400" dirty="0" err="1" smtClean="0"/>
              <a:t>formeze</a:t>
            </a:r>
            <a:r>
              <a:rPr lang="ro-RO" sz="2400" dirty="0" smtClean="0"/>
              <a:t> </a:t>
            </a:r>
            <a:r>
              <a:rPr lang="en-US" sz="2400" dirty="0" err="1" smtClean="0"/>
              <a:t>căte</a:t>
            </a:r>
            <a:r>
              <a:rPr lang="en-US" sz="2400" dirty="0" smtClean="0"/>
              <a:t> 1</a:t>
            </a:r>
            <a:r>
              <a:rPr lang="ro-RO" sz="2400" dirty="0" smtClean="0"/>
              <a:t>0 profesori VET  </a:t>
            </a:r>
            <a:r>
              <a:rPr lang="en-US" sz="2400" dirty="0" smtClean="0"/>
              <a:t>din 10 </a:t>
            </a:r>
            <a:r>
              <a:rPr lang="ro-RO" sz="2400" dirty="0" smtClean="0"/>
              <a:t>școli</a:t>
            </a:r>
          </a:p>
          <a:p>
            <a:r>
              <a:rPr lang="en-US" sz="2400" dirty="0" err="1" smtClean="0"/>
              <a:t>Să</a:t>
            </a:r>
            <a:r>
              <a:rPr lang="en-US" sz="2400" dirty="0" smtClean="0"/>
              <a:t> </a:t>
            </a:r>
            <a:r>
              <a:rPr lang="en-US" sz="2400" dirty="0" err="1" smtClean="0"/>
              <a:t>găsească</a:t>
            </a:r>
            <a:r>
              <a:rPr lang="en-US" sz="2400" dirty="0" smtClean="0"/>
              <a:t> </a:t>
            </a:r>
            <a:r>
              <a:rPr lang="en-US" sz="2400" dirty="0" err="1" smtClean="0"/>
              <a:t>stakeholderii</a:t>
            </a:r>
            <a:r>
              <a:rPr lang="ro-RO" sz="2400" dirty="0" smtClean="0"/>
              <a:t> local</a:t>
            </a:r>
            <a:r>
              <a:rPr lang="en-US" sz="2400" dirty="0" err="1" smtClean="0"/>
              <a:t>i</a:t>
            </a:r>
            <a:r>
              <a:rPr lang="ro-RO" sz="2400" dirty="0" smtClean="0"/>
              <a:t> care doresc să găzduiască elevii în faza de pilotare.</a:t>
            </a:r>
            <a:endParaRPr lang="en-US" sz="2400" b="1" dirty="0">
              <a:solidFill>
                <a:srgbClr val="92D050"/>
              </a:solidFill>
            </a:endParaRPr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7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25253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24400"/>
            <a:ext cx="3733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648200"/>
            <a:ext cx="3124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20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33400" y="2745807"/>
            <a:ext cx="8153400" cy="3916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b="1" dirty="0" smtClean="0">
                <a:solidFill>
                  <a:srgbClr val="92D050"/>
                </a:solidFill>
              </a:rPr>
              <a:t>Etapele proiectului</a:t>
            </a:r>
            <a:endParaRPr lang="en-US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92D050"/>
                </a:solidFill>
              </a:rPr>
              <a:t>II. </a:t>
            </a:r>
            <a:r>
              <a:rPr lang="en-US" sz="2800" b="1" dirty="0" err="1" smtClean="0">
                <a:solidFill>
                  <a:srgbClr val="92D050"/>
                </a:solidFill>
              </a:rPr>
              <a:t>În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ro-RO" sz="2800" b="1" dirty="0" smtClean="0">
                <a:solidFill>
                  <a:srgbClr val="92D050"/>
                </a:solidFill>
              </a:rPr>
              <a:t> anul școlar </a:t>
            </a:r>
            <a:r>
              <a:rPr lang="en-US" sz="2800" b="1" dirty="0" smtClean="0">
                <a:solidFill>
                  <a:srgbClr val="92D050"/>
                </a:solidFill>
              </a:rPr>
              <a:t>2022-2023 </a:t>
            </a:r>
            <a:r>
              <a:rPr lang="en-US" sz="2800" b="1" dirty="0" err="1" smtClean="0">
                <a:solidFill>
                  <a:srgbClr val="92D050"/>
                </a:solidFill>
              </a:rPr>
              <a:t>toți</a:t>
            </a:r>
            <a:r>
              <a:rPr lang="en-US" sz="2800" b="1" dirty="0" smtClean="0">
                <a:solidFill>
                  <a:srgbClr val="92D050"/>
                </a:solidFill>
              </a:rPr>
              <a:t> </a:t>
            </a:r>
            <a:r>
              <a:rPr lang="ro-RO" sz="2800" b="1" dirty="0" smtClean="0">
                <a:solidFill>
                  <a:srgbClr val="92D050"/>
                </a:solidFill>
              </a:rPr>
              <a:t>parteneri</a:t>
            </a:r>
            <a:r>
              <a:rPr lang="en-US" sz="2800" b="1" dirty="0" err="1" smtClean="0">
                <a:solidFill>
                  <a:srgbClr val="92D050"/>
                </a:solidFill>
              </a:rPr>
              <a:t>i</a:t>
            </a:r>
            <a:r>
              <a:rPr lang="ro-RO" sz="2800" b="1" dirty="0" smtClean="0">
                <a:solidFill>
                  <a:srgbClr val="92D050"/>
                </a:solidFill>
              </a:rPr>
              <a:t> trebuie: </a:t>
            </a:r>
            <a:endParaRPr lang="en-US" sz="2800" b="1" dirty="0" smtClean="0">
              <a:solidFill>
                <a:srgbClr val="92D050"/>
              </a:solidFill>
            </a:endParaRPr>
          </a:p>
          <a:p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formeze</a:t>
            </a:r>
            <a:r>
              <a:rPr lang="en-US" sz="2800" dirty="0" smtClean="0"/>
              <a:t> </a:t>
            </a:r>
            <a:r>
              <a:rPr lang="en-US" sz="2800" dirty="0" err="1" smtClean="0"/>
              <a:t>și</a:t>
            </a:r>
            <a:r>
              <a:rPr lang="en-US" sz="2800" dirty="0" smtClean="0"/>
              <a:t> </a:t>
            </a:r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implice</a:t>
            </a:r>
            <a:r>
              <a:rPr lang="en-US" sz="2800" dirty="0" smtClean="0"/>
              <a:t> </a:t>
            </a:r>
            <a:r>
              <a:rPr lang="ro-RO" sz="2800" dirty="0" smtClean="0"/>
              <a:t>20 de elevi</a:t>
            </a:r>
            <a:r>
              <a:rPr lang="en-US" sz="2800" dirty="0" smtClean="0"/>
              <a:t>/</a:t>
            </a:r>
            <a:r>
              <a:rPr lang="ro-RO" sz="2800" dirty="0" smtClean="0"/>
              <a:t>pe</a:t>
            </a:r>
            <a:r>
              <a:rPr lang="en-US" sz="2800" dirty="0" smtClean="0"/>
              <a:t>r</a:t>
            </a:r>
            <a:r>
              <a:rPr lang="ro-RO" sz="2800" dirty="0" smtClean="0"/>
              <a:t> profesor</a:t>
            </a:r>
            <a:r>
              <a:rPr lang="en-US" sz="2800" dirty="0" smtClean="0"/>
              <a:t>-1200 </a:t>
            </a:r>
            <a:r>
              <a:rPr lang="en-US" sz="2800" dirty="0" err="1" smtClean="0"/>
              <a:t>elevi</a:t>
            </a:r>
            <a:r>
              <a:rPr lang="en-US" sz="2800" dirty="0" smtClean="0"/>
              <a:t>/per </a:t>
            </a:r>
            <a:r>
              <a:rPr lang="en-US" sz="2800" dirty="0" err="1" smtClean="0"/>
              <a:t>proiect</a:t>
            </a:r>
            <a:r>
              <a:rPr lang="ro-RO" sz="2800" dirty="0" smtClean="0"/>
              <a:t>;</a:t>
            </a:r>
            <a:endParaRPr lang="en-US" sz="2800" dirty="0"/>
          </a:p>
          <a:p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realizeze</a:t>
            </a:r>
            <a:r>
              <a:rPr lang="ro-RO" sz="2800" dirty="0" smtClean="0"/>
              <a:t> șase ediții naționale ale </a:t>
            </a:r>
            <a:r>
              <a:rPr lang="en-US" sz="2800" dirty="0" smtClean="0"/>
              <a:t>GD Challenge (</a:t>
            </a:r>
            <a:r>
              <a:rPr lang="en-US" sz="2800" dirty="0" err="1" smtClean="0"/>
              <a:t>Concursului</a:t>
            </a:r>
            <a:r>
              <a:rPr lang="en-US" sz="2800" dirty="0" smtClean="0"/>
              <a:t> GOOD DEEDS)</a:t>
            </a:r>
            <a:r>
              <a:rPr lang="ro-RO" sz="2800" dirty="0" smtClean="0"/>
              <a:t>, </a:t>
            </a:r>
            <a:r>
              <a:rPr lang="en-US" sz="2800" dirty="0" err="1" smtClean="0"/>
              <a:t>acesta</a:t>
            </a:r>
            <a:r>
              <a:rPr lang="en-US" sz="2800" dirty="0" smtClean="0"/>
              <a:t> </a:t>
            </a:r>
            <a:r>
              <a:rPr lang="ro-RO" sz="2800" dirty="0" smtClean="0"/>
              <a:t>fiind stimulentul pentru </a:t>
            </a:r>
            <a:r>
              <a:rPr lang="en-US" sz="2800" dirty="0" smtClean="0"/>
              <a:t>care </a:t>
            </a:r>
            <a:r>
              <a:rPr lang="en-US" sz="2800" dirty="0" err="1" smtClean="0"/>
              <a:t>elevii</a:t>
            </a:r>
            <a:r>
              <a:rPr lang="ro-RO" sz="2800" dirty="0" smtClean="0"/>
              <a:t> </a:t>
            </a:r>
            <a:r>
              <a:rPr lang="en-US" sz="2800" dirty="0" smtClean="0"/>
              <a:t>se </a:t>
            </a:r>
            <a:r>
              <a:rPr lang="en-US" sz="2800" dirty="0" err="1" smtClean="0"/>
              <a:t>vor</a:t>
            </a:r>
            <a:r>
              <a:rPr lang="en-US" sz="2800" dirty="0" smtClean="0"/>
              <a:t> </a:t>
            </a:r>
            <a:r>
              <a:rPr lang="en-US" sz="2800" dirty="0" err="1" smtClean="0"/>
              <a:t>implica</a:t>
            </a:r>
            <a:r>
              <a:rPr lang="en-US" sz="2800" dirty="0" smtClean="0"/>
              <a:t> </a:t>
            </a:r>
            <a:r>
              <a:rPr lang="en-US" sz="2800" dirty="0" err="1" smtClean="0"/>
              <a:t>în</a:t>
            </a:r>
            <a:r>
              <a:rPr lang="en-US" sz="2800" dirty="0" smtClean="0"/>
              <a:t> </a:t>
            </a:r>
            <a:r>
              <a:rPr lang="en-US" sz="2800" dirty="0" err="1" smtClean="0"/>
              <a:t>proiect</a:t>
            </a:r>
            <a:r>
              <a:rPr lang="ro-RO" sz="2800" dirty="0" smtClean="0"/>
              <a:t>; </a:t>
            </a:r>
            <a:endParaRPr lang="en-US" sz="2800" dirty="0" smtClean="0"/>
          </a:p>
          <a:p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realizeze</a:t>
            </a:r>
            <a:r>
              <a:rPr lang="ro-RO" sz="2800" dirty="0" smtClean="0"/>
              <a:t> prima ediție europeană a</a:t>
            </a:r>
            <a:r>
              <a:rPr lang="en-US" sz="2800" dirty="0" smtClean="0"/>
              <a:t> GD Challenge</a:t>
            </a:r>
            <a:r>
              <a:rPr lang="ro-RO" sz="2800" dirty="0" smtClean="0"/>
              <a:t>;</a:t>
            </a:r>
            <a:endParaRPr lang="en-US" sz="2800" dirty="0" smtClean="0"/>
          </a:p>
          <a:p>
            <a:r>
              <a:rPr lang="en-US" sz="2800" dirty="0" err="1" smtClean="0"/>
              <a:t>Să</a:t>
            </a:r>
            <a:r>
              <a:rPr lang="en-US" sz="2800" dirty="0" smtClean="0"/>
              <a:t> </a:t>
            </a:r>
            <a:r>
              <a:rPr lang="en-US" sz="2800" dirty="0" err="1" smtClean="0"/>
              <a:t>realizeze</a:t>
            </a:r>
            <a:r>
              <a:rPr lang="en-US" sz="2800" dirty="0" smtClean="0"/>
              <a:t> </a:t>
            </a:r>
            <a:r>
              <a:rPr lang="ro-RO" sz="2800" dirty="0" smtClean="0"/>
              <a:t>prima actualizare a colecției OER. </a:t>
            </a:r>
            <a:endParaRPr lang="en-US" sz="2800" b="1" dirty="0" smtClean="0">
              <a:solidFill>
                <a:srgbClr val="92D050"/>
              </a:solidFill>
            </a:endParaRP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10013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990600"/>
            <a:ext cx="4038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600200"/>
            <a:ext cx="3048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938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517358" y="1956593"/>
            <a:ext cx="80772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 smtClean="0">
                <a:solidFill>
                  <a:srgbClr val="92D050"/>
                </a:solidFill>
              </a:rPr>
              <a:t>	TPM#3 – Istanbul – 12.04.2022</a:t>
            </a:r>
            <a:endParaRPr lang="en-US" sz="2400" dirty="0" smtClean="0">
              <a:solidFill>
                <a:srgbClr val="92D050"/>
              </a:solidFill>
            </a:endParaRPr>
          </a:p>
          <a:p>
            <a:r>
              <a:rPr lang="ro-RO" sz="2400" dirty="0" smtClean="0"/>
              <a:t>Verificarea și updatarea OERs</a:t>
            </a:r>
          </a:p>
          <a:p>
            <a:r>
              <a:rPr lang="ro-RO" sz="2400" dirty="0" smtClean="0"/>
              <a:t>Vizitarea Khadir Has Universitesi 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25253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7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7338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733800"/>
            <a:ext cx="3810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6377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2057400"/>
            <a:ext cx="81534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 smtClean="0">
                <a:solidFill>
                  <a:srgbClr val="92D050"/>
                </a:solidFill>
              </a:rPr>
              <a:t>TPM#3 – Istanbul – 13.04.2022</a:t>
            </a:r>
          </a:p>
          <a:p>
            <a:pPr marL="0" indent="0"/>
            <a:r>
              <a:rPr lang="ro-RO" sz="2400" b="1" dirty="0" smtClean="0"/>
              <a:t>Learning units	</a:t>
            </a:r>
            <a:endParaRPr lang="en-US" sz="2400" b="1" dirty="0"/>
          </a:p>
          <a:p>
            <a:pPr marL="0" indent="0"/>
            <a:r>
              <a:rPr lang="ro-RO" sz="2400" b="1" dirty="0" smtClean="0"/>
              <a:t>Learning </a:t>
            </a:r>
            <a:r>
              <a:rPr lang="ro-RO" sz="2400" b="1" dirty="0" smtClean="0"/>
              <a:t>objects</a:t>
            </a:r>
            <a:endParaRPr lang="en-US" dirty="0"/>
          </a:p>
        </p:txBody>
      </p:sp>
      <p:pic>
        <p:nvPicPr>
          <p:cNvPr id="4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3047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ine 4" descr="C:\Users\Lorela\Downloads\logo Good DEEDS_final_2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252537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468563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920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 descr="C:\Users\Lorela\Downloads\logo Good DEEDS_final_2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" y="0"/>
            <a:ext cx="3100137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sigla Erasmus « Colegiul National &amp;quot;Ienachita Vacarescu&amp;quot; Targovi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5532" y="228599"/>
            <a:ext cx="4000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tăText 5"/>
          <p:cNvSpPr txBox="1"/>
          <p:nvPr/>
        </p:nvSpPr>
        <p:spPr>
          <a:xfrm>
            <a:off x="304800" y="16764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 smtClean="0">
                <a:solidFill>
                  <a:srgbClr val="92D050"/>
                </a:solidFill>
              </a:rPr>
              <a:t>TPM#3 – Istanbul – 13.04.2022</a:t>
            </a:r>
          </a:p>
          <a:p>
            <a:pPr>
              <a:buFont typeface="Arial" pitchFamily="34" charset="0"/>
              <a:buChar char="•"/>
            </a:pPr>
            <a:r>
              <a:rPr lang="ro-RO" sz="3200" b="1" dirty="0" smtClean="0">
                <a:solidFill>
                  <a:srgbClr val="92D050"/>
                </a:solidFill>
              </a:rPr>
              <a:t>Ceremonia de absolvire</a:t>
            </a:r>
          </a:p>
          <a:p>
            <a:pPr>
              <a:buFont typeface="Arial" pitchFamily="34" charset="0"/>
              <a:buChar char="•"/>
            </a:pPr>
            <a:r>
              <a:rPr lang="ro-RO" sz="3200" b="1" dirty="0" smtClean="0">
                <a:solidFill>
                  <a:srgbClr val="92D050"/>
                </a:solidFill>
              </a:rPr>
              <a:t>Vizită Istanbul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429000"/>
            <a:ext cx="4648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1752600"/>
            <a:ext cx="2590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8294947"/>
      </p:ext>
    </p:extLst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366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Temă Office</vt:lpstr>
      <vt:lpstr>GOOD DEEDS DIGITAL ENERGY EFFICENCY DESIGNERS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DEEDS DIGITAL ENERGY EFFICENCY DESIGNERS</dc:title>
  <dc:creator>Lorela</dc:creator>
  <cp:lastModifiedBy>gabi</cp:lastModifiedBy>
  <cp:revision>33</cp:revision>
  <dcterms:created xsi:type="dcterms:W3CDTF">2021-10-16T07:29:18Z</dcterms:created>
  <dcterms:modified xsi:type="dcterms:W3CDTF">2022-05-15T17:35:11Z</dcterms:modified>
</cp:coreProperties>
</file>